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5255" r:id="rId1"/>
  </p:sldMasterIdLst>
  <p:notesMasterIdLst>
    <p:notesMasterId r:id="rId10"/>
  </p:notesMasterIdLst>
  <p:handoutMasterIdLst>
    <p:handoutMasterId r:id="rId11"/>
  </p:handoutMasterIdLst>
  <p:sldIdLst>
    <p:sldId id="921" r:id="rId2"/>
    <p:sldId id="966" r:id="rId3"/>
    <p:sldId id="967" r:id="rId4"/>
    <p:sldId id="972" r:id="rId5"/>
    <p:sldId id="968" r:id="rId6"/>
    <p:sldId id="902" r:id="rId7"/>
    <p:sldId id="973" r:id="rId8"/>
    <p:sldId id="932" r:id="rId9"/>
  </p:sldIdLst>
  <p:sldSz cx="9144000" cy="5143500" type="screen16x9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508000" indent="-147638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1020763" indent="-300038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531938" indent="-452438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2044700" indent="-604838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13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52BC3"/>
    <a:srgbClr val="5AD3E0"/>
    <a:srgbClr val="3399FF"/>
    <a:srgbClr val="3308EA"/>
    <a:srgbClr val="000099"/>
    <a:srgbClr val="000000"/>
    <a:srgbClr val="3366CC"/>
    <a:srgbClr val="E8E8E8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8400" autoAdjust="0"/>
  </p:normalViewPr>
  <p:slideViewPr>
    <p:cSldViewPr>
      <p:cViewPr varScale="1">
        <p:scale>
          <a:sx n="131" d="100"/>
          <a:sy n="131" d="100"/>
        </p:scale>
        <p:origin x="102" y="450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04" y="-96"/>
      </p:cViewPr>
      <p:guideLst>
        <p:guide orient="horz" pos="2141"/>
        <p:guide pos="3113"/>
        <p:guide orient="horz" pos="3127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79956315836255"/>
          <c:y val="2.9795888969022275E-2"/>
          <c:w val="0.54997119008267548"/>
          <c:h val="0.841982952929900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invertIfNegative val="0"/>
          <c:cat>
            <c:strRef>
              <c:f>Лист1!$A$2</c:f>
              <c:strCache>
                <c:ptCount val="1"/>
                <c:pt idx="0">
                  <c:v>Выявлено 400 нарушений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AC-492A-9582-ACD851B7C25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Плановые проверки</c:v>
                </c:pt>
              </c:strCache>
            </c:strRef>
          </c:tx>
          <c:spPr>
            <a:solidFill>
              <a:srgbClr val="0070C0"/>
            </a:solidFill>
            <a:ln w="38100"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2.5235907161007941E-2"/>
                  <c:y val="-2.1430576664311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Выявлено 400 нарушений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AC-492A-9582-ACD851B7C25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Внеплановые проверки</c:v>
                </c:pt>
              </c:strCache>
            </c:strRef>
          </c:tx>
          <c:spPr>
            <a:solidFill>
              <a:srgbClr val="00B0F0"/>
            </a:solidFill>
            <a:ln w="3810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EAC-492A-9582-ACD851B7C25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Выявлено 400 нарушений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EAC-492A-9582-ACD851B7C25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Исключенные проверки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8887593056546254E-2"/>
                  <c:y val="1.536771183241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Выявлено 400 нарушений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387664"/>
        <c:axId val="121145896"/>
        <c:axId val="118379664"/>
      </c:bar3DChart>
      <c:catAx>
        <c:axId val="108387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145896"/>
        <c:crosses val="autoZero"/>
        <c:auto val="1"/>
        <c:lblAlgn val="ctr"/>
        <c:lblOffset val="100"/>
        <c:noMultiLvlLbl val="0"/>
      </c:catAx>
      <c:valAx>
        <c:axId val="121145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8387664"/>
        <c:crosses val="autoZero"/>
        <c:crossBetween val="between"/>
      </c:valAx>
      <c:serAx>
        <c:axId val="118379664"/>
        <c:scaling>
          <c:orientation val="minMax"/>
        </c:scaling>
        <c:delete val="1"/>
        <c:axPos val="b"/>
        <c:majorTickMark val="out"/>
        <c:minorTickMark val="none"/>
        <c:tickLblPos val="nextTo"/>
        <c:crossAx val="121145896"/>
        <c:crosses val="autoZero"/>
      </c:ser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3295351593310867"/>
          <c:y val="0.30207379405814078"/>
          <c:w val="0.29450360404750031"/>
          <c:h val="0.62664833835103229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94384284099148E-2"/>
          <c:y val="0"/>
          <c:w val="0.76282673384874444"/>
          <c:h val="0.928833443457549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Центральное управление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922-4F33-8B48-E1B81A7B14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922-4F33-8B48-E1B81A7B14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6.6729629308217214E-2"/>
                  <c:y val="-3.4679382602712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922-4F33-8B48-E1B81A7B14B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2971130941573581E-3"/>
                  <c:y val="-3.2571916960493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922-4F33-8B48-E1B81A7B14B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2326039801662542E-2"/>
                  <c:y val="1.770904597344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Готово</c:v>
                </c:pt>
                <c:pt idx="1">
                  <c:v>Не готово</c:v>
                </c:pt>
                <c:pt idx="2">
                  <c:v>Готово с условиями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1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922-4F33-8B48-E1B81A7B1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noFill/>
        <a:ln w="25367">
          <a:noFill/>
        </a:ln>
      </c:spPr>
    </c:sideWall>
    <c:backWall>
      <c:thickness val="0"/>
      <c:spPr>
        <a:noFill/>
        <a:ln w="25367">
          <a:noFill/>
        </a:ln>
      </c:spPr>
    </c:backWall>
    <c:plotArea>
      <c:layout>
        <c:manualLayout>
          <c:layoutTarget val="inner"/>
          <c:xMode val="edge"/>
          <c:yMode val="edge"/>
          <c:x val="4.5064360418342719E-2"/>
          <c:y val="1.9602926560516997E-2"/>
          <c:w val="0.95810061508317246"/>
          <c:h val="0.755076778245654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несчастных случаев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9C-4F7F-9EA3-F29D1491A9A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 смертельным исходом</c:v>
                </c:pt>
              </c:strCache>
            </c:strRef>
          </c:tx>
          <c:spPr>
            <a:solidFill>
              <a:srgbClr val="000099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69C-4F7F-9EA3-F29D1491A9A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тяжелым исходом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69C-4F7F-9EA3-F29D1491A9A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Групповы несчастные случаи</c:v>
                </c:pt>
              </c:strCache>
            </c:strRef>
          </c:tx>
          <c:spPr>
            <a:solidFill>
              <a:srgbClr val="000099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2025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69C-4F7F-9EA3-F29D1491A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121884104"/>
        <c:axId val="121884488"/>
        <c:axId val="0"/>
      </c:bar3DChart>
      <c:catAx>
        <c:axId val="1218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1884488"/>
        <c:crosses val="autoZero"/>
        <c:auto val="1"/>
        <c:lblAlgn val="ctr"/>
        <c:lblOffset val="100"/>
        <c:noMultiLvlLbl val="0"/>
      </c:catAx>
      <c:valAx>
        <c:axId val="121884488"/>
        <c:scaling>
          <c:orientation val="minMax"/>
        </c:scaling>
        <c:delete val="0"/>
        <c:axPos val="l"/>
        <c:majorGridlines>
          <c:spPr>
            <a:ln w="951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18841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79632817727329153"/>
          <c:w val="0.50910639852889827"/>
          <c:h val="0.19732800319288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 rtl="0">
            <a:defRPr sz="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ln>
          <a:solidFill>
            <a:srgbClr val="000000"/>
          </a:solidFill>
        </a:ln>
      </c:spPr>
    </c:sideWall>
    <c:backWall>
      <c:thickness val="0"/>
      <c:spPr>
        <a:ln>
          <a:solidFill>
            <a:srgbClr val="000000"/>
          </a:solidFill>
        </a:ln>
      </c:spPr>
    </c:backWall>
    <c:plotArea>
      <c:layout>
        <c:manualLayout>
          <c:layoutTarget val="inner"/>
          <c:xMode val="edge"/>
          <c:yMode val="edge"/>
          <c:x val="9.7667207900373088E-2"/>
          <c:y val="0.20890408648876851"/>
          <c:w val="0.90233279209962691"/>
          <c:h val="0.652462959487454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F81BD"/>
            </a:solidFill>
            <a:ln w="9491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Лист1!$A$2</c:f>
              <c:strCache>
                <c:ptCount val="1"/>
                <c:pt idx="0">
                  <c:v>Аварии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6F-4048-9A23-70DA42D167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399FF"/>
            </a:solidFill>
            <a:ln w="94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8159122790874155E-2"/>
                  <c:y val="9.55256271242178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46F-4048-9A23-70DA42D167C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9005">
                <a:noFill/>
              </a:ln>
              <a:effectLst/>
            </c:spPr>
            <c:txPr>
              <a:bodyPr rot="0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Аварии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6F-4048-9A23-70DA42D167C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BBB59"/>
            </a:solidFill>
            <a:ln w="94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4837232186619231E-2"/>
                  <c:y val="0.11549230605238536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6A3BFC67-A7CC-491F-BBA9-ADE5C3F7B4E0}" type="SERIESNAME">
                      <a:rPr lang="en-US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РЯДА]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46F-4048-9A23-70DA42D167C3}"/>
                </c:ext>
                <c:ext xmlns:c15="http://schemas.microsoft.com/office/drawing/2012/chart" uri="{CE6537A1-D6FC-4f65-9D91-7224C49458BB}">
                  <c15:layout>
                    <c:manualLayout>
                      <c:w val="0.15267460644450753"/>
                      <c:h val="7.7137222730699354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Аварии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46F-4048-9A23-70DA42D167C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8064A2"/>
            </a:solidFill>
            <a:ln w="949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1611866135092984E-2"/>
                  <c:y val="0.11285125708644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46F-4048-9A23-70DA42D167C3}"/>
                </c:ext>
                <c:ext xmlns:c15="http://schemas.microsoft.com/office/drawing/2012/chart" uri="{CE6537A1-D6FC-4f65-9D91-7224C49458BB}">
                  <c15:layout>
                    <c:manualLayout>
                      <c:w val="0.16694616221007424"/>
                      <c:h val="6.572805537729609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Аварии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46F-4048-9A23-70DA42D167C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invertIfNegative val="0"/>
          <c:dLbls>
            <c:dLbl>
              <c:idx val="0"/>
              <c:layout>
                <c:manualLayout>
                  <c:x val="7.2750592949951828E-2"/>
                  <c:y val="9.7505081297144899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46F-4048-9A23-70DA42D167C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Аварии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46F-4048-9A23-70DA42D16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shape val="box"/>
        <c:axId val="194399368"/>
        <c:axId val="108389264"/>
        <c:axId val="0"/>
      </c:bar3DChart>
      <c:catAx>
        <c:axId val="1943993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389264"/>
        <c:crosses val="autoZero"/>
        <c:auto val="1"/>
        <c:lblAlgn val="ctr"/>
        <c:lblOffset val="100"/>
        <c:noMultiLvlLbl val="0"/>
      </c:catAx>
      <c:valAx>
        <c:axId val="108389264"/>
        <c:scaling>
          <c:orientation val="minMax"/>
        </c:scaling>
        <c:delete val="0"/>
        <c:axPos val="l"/>
        <c:majorGridlines>
          <c:spPr>
            <a:ln w="708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cross"/>
        <c:minorTickMark val="none"/>
        <c:tickLblPos val="nextTo"/>
        <c:spPr>
          <a:ln w="4746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399368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862171916010496"/>
          <c:y val="3.4375000000000003E-2"/>
          <c:w val="0.6315241141732284"/>
          <c:h val="0.793216535433070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Прошли проверку знаний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773</a:t>
                    </a:r>
                    <a:endParaRPr lang="en-US" dirty="0" smtClean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baseline="0" dirty="0" smtClean="0"/>
                      <a:t>Сдано </a:t>
                    </a:r>
                    <a:fld id="{9F5A4FD5-65BB-4C29-8680-D753E63B5D96}" type="VALUE">
                      <a:rPr lang="en-US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Результат проверки знаний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773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Оценка "неудовлетворительно"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C0AAA98F-FBA4-4371-B724-5C1A2EF69018}" type="VALUE">
                      <a:rPr lang="en-US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baseline="0" dirty="0" smtClean="0"/>
                      <a:t>Не сдано </a:t>
                    </a:r>
                    <a:fld id="{10891B4E-F150-4EF3-A63D-41CC5B28A31A}" type="VALUE">
                      <a:rPr lang="en-US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Результат проверки знаний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389656"/>
        <c:axId val="108393576"/>
      </c:barChart>
      <c:valAx>
        <c:axId val="108393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389656"/>
        <c:crosses val="autoZero"/>
        <c:crossBetween val="between"/>
      </c:valAx>
      <c:catAx>
        <c:axId val="108389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3935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0.36893</cdr:x>
      <cdr:y>0.0339</cdr:y>
    </cdr:from>
    <cdr:to>
      <cdr:x>0.49574</cdr:x>
      <cdr:y>0.12901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967712" y="144023"/>
          <a:ext cx="1020073" cy="404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0.50098</cdr:x>
      <cdr:y>0.59322</cdr:y>
    </cdr:from>
    <cdr:to>
      <cdr:x>0.62779</cdr:x>
      <cdr:y>0.6842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029913" y="2520280"/>
          <a:ext cx="1020073" cy="386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0.53504</cdr:x>
      <cdr:y>0.0241</cdr:y>
    </cdr:from>
    <cdr:to>
      <cdr:x>0.58869</cdr:x>
      <cdr:y>0.07638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08752" y="99591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0.20662</cdr:x>
      <cdr:y>0</cdr:y>
    </cdr:from>
    <cdr:to>
      <cdr:x>0.69456</cdr:x>
      <cdr:y>0.25126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="" xmlns:a16="http://schemas.microsoft.com/office/drawing/2014/main" id="{C68047AB-A38D-42A2-B670-FA45D7B4AFB4}"/>
            </a:ext>
          </a:extLst>
        </cdr:cNvPr>
        <cdr:cNvSpPr txBox="1"/>
      </cdr:nvSpPr>
      <cdr:spPr>
        <a:xfrm xmlns:a="http://schemas.openxmlformats.org/drawingml/2006/main">
          <a:off x="827758" y="-800101"/>
          <a:ext cx="1954809" cy="10060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1pPr>
          <a:lvl2pPr marL="508000" indent="-147638" algn="l" rtl="0" eaLnBrk="0" fontAlgn="base" hangingPunct="0">
            <a:spcBef>
              <a:spcPct val="0"/>
            </a:spcBef>
            <a:spcAft>
              <a:spcPct val="0"/>
            </a:spcAft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2pPr>
          <a:lvl3pPr marL="1020763" indent="-300038" algn="l" rtl="0" eaLnBrk="0" fontAlgn="base" hangingPunct="0">
            <a:spcBef>
              <a:spcPct val="0"/>
            </a:spcBef>
            <a:spcAft>
              <a:spcPct val="0"/>
            </a:spcAft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3pPr>
          <a:lvl4pPr marL="1531938" indent="-452438" algn="l" rtl="0" eaLnBrk="0" fontAlgn="base" hangingPunct="0">
            <a:spcBef>
              <a:spcPct val="0"/>
            </a:spcBef>
            <a:spcAft>
              <a:spcPct val="0"/>
            </a:spcAft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4pPr>
          <a:lvl5pPr marL="2044700" indent="-604838" algn="l" rtl="0" eaLnBrk="0" fontAlgn="base" hangingPunct="0">
            <a:spcBef>
              <a:spcPct val="0"/>
            </a:spcBef>
            <a:spcAft>
              <a:spcPct val="0"/>
            </a:spcAft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5pPr>
          <a:lvl6pPr marL="2286000" algn="l" defTabSz="914400" rtl="0" eaLnBrk="1" latinLnBrk="0" hangingPunct="1"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6pPr>
          <a:lvl7pPr marL="2743200" algn="l" defTabSz="914400" rtl="0" eaLnBrk="1" latinLnBrk="0" hangingPunct="1"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7pPr>
          <a:lvl8pPr marL="3200400" algn="l" defTabSz="914400" rtl="0" eaLnBrk="1" latinLnBrk="0" hangingPunct="1"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8pPr>
          <a:lvl9pPr marL="3657600" algn="l" defTabSz="914400" rtl="0" eaLnBrk="1" latinLnBrk="0" hangingPunct="1">
            <a:defRPr b="1" kern="120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lvl9pPr>
        </a:lstStyle>
        <a:p xmlns:a="http://schemas.openxmlformats.org/drawingml/2006/main">
          <a:pPr algn="ctr"/>
          <a:r>
            <a:rPr lang="ru-RU" sz="1600" dirty="0"/>
            <a:t>Количество произошедших </a:t>
          </a:r>
          <a:r>
            <a:rPr lang="ru-RU" sz="1600" dirty="0" smtClean="0"/>
            <a:t>    несчастных случаев</a:t>
          </a:r>
          <a:endParaRPr lang="ru-RU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0.17312</cdr:x>
      <cdr:y>0.79014</cdr:y>
    </cdr:from>
    <cdr:to>
      <cdr:x>0.38501</cdr:x>
      <cdr:y>0.87173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C4B5DB2-BB1B-4C43-A7AB-0CD6BC7898BB}"/>
            </a:ext>
          </a:extLst>
        </cdr:cNvPr>
        <cdr:cNvSpPr txBox="1"/>
      </cdr:nvSpPr>
      <cdr:spPr>
        <a:xfrm xmlns:a="http://schemas.openxmlformats.org/drawingml/2006/main">
          <a:off x="460947" y="3328213"/>
          <a:ext cx="564153" cy="3436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2022</a:t>
          </a:r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0.21636</cdr:x>
      <cdr:y>0.05108</cdr:y>
    </cdr:from>
    <cdr:to>
      <cdr:x>1</cdr:x>
      <cdr:y>0.27616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E5BD6706-25D1-4B60-9F10-20E2A3FBF356}"/>
            </a:ext>
          </a:extLst>
        </cdr:cNvPr>
        <cdr:cNvSpPr txBox="1"/>
      </cdr:nvSpPr>
      <cdr:spPr>
        <a:xfrm xmlns:a="http://schemas.openxmlformats.org/drawingml/2006/main">
          <a:off x="576064" y="215160"/>
          <a:ext cx="2086471" cy="948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аварий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88" tIns="46744" rIns="93488" bIns="46744" numCol="1" anchor="t" anchorCtr="0" compatLnSpc="1">
            <a:prstTxWarp prst="textNoShape">
              <a:avLst/>
            </a:prstTxWarp>
          </a:bodyPr>
          <a:lstStyle>
            <a:lvl1pPr algn="l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473" y="1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88" tIns="46744" rIns="93488" bIns="46744" numCol="1" anchor="t" anchorCtr="0" compatLnSpc="1">
            <a:prstTxWarp prst="textNoShape">
              <a:avLst/>
            </a:prstTxWarp>
          </a:bodyPr>
          <a:lstStyle>
            <a:lvl1pPr algn="r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047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88" tIns="46744" rIns="93488" bIns="46744" numCol="1" anchor="b" anchorCtr="0" compatLnSpc="1">
            <a:prstTxWarp prst="textNoShape">
              <a:avLst/>
            </a:prstTxWarp>
          </a:bodyPr>
          <a:lstStyle>
            <a:lvl1pPr algn="l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473" y="9432047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88" tIns="46744" rIns="93488" bIns="4674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 b="0"/>
            </a:lvl1pPr>
          </a:lstStyle>
          <a:p>
            <a:pPr>
              <a:defRPr/>
            </a:pPr>
            <a:fld id="{4148B9D0-00C0-4D2D-B6C3-F52FCAAF67C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0287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3488" tIns="46744" rIns="93488" bIns="46744" numCol="1" anchor="t" anchorCtr="0" compatLnSpc="1">
            <a:prstTxWarp prst="textNoShape">
              <a:avLst/>
            </a:prstTxWarp>
          </a:bodyPr>
          <a:lstStyle>
            <a:lvl1pPr algn="l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473" y="1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3488" tIns="46744" rIns="93488" bIns="46744" numCol="1" anchor="t" anchorCtr="0" compatLnSpc="1">
            <a:prstTxWarp prst="textNoShape">
              <a:avLst/>
            </a:prstTxWarp>
          </a:bodyPr>
          <a:lstStyle>
            <a:lvl1pPr algn="r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900" y="4718344"/>
            <a:ext cx="4987876" cy="446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3488" tIns="46744" rIns="93488" bIns="467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047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3488" tIns="46744" rIns="93488" bIns="46744" numCol="1" anchor="b" anchorCtr="0" compatLnSpc="1">
            <a:prstTxWarp prst="textNoShape">
              <a:avLst/>
            </a:prstTxWarp>
          </a:bodyPr>
          <a:lstStyle>
            <a:lvl1pPr algn="l" defTabSz="934425">
              <a:defRPr sz="12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473" y="9432047"/>
            <a:ext cx="2944202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3488" tIns="46744" rIns="93488" bIns="4674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 b="0"/>
            </a:lvl1pPr>
          </a:lstStyle>
          <a:p>
            <a:pPr>
              <a:defRPr/>
            </a:pPr>
            <a:fld id="{1D0F2D2C-4F98-4864-80B6-08D4EF75A7D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1917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5080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10207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5319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20447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559017" algn="l" defTabSz="102360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70823" algn="l" defTabSz="102360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82623" algn="l" defTabSz="102360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94430" algn="l" defTabSz="102360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E7FA2-C327-45EE-A1F7-48B2D0F9D2A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65238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19490-6AE2-40D0-AB62-210A768FE2AA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82187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3" y="273844"/>
            <a:ext cx="5800725" cy="43588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AD193-AFA3-4DCF-A877-E26308C63EB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42018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A5D9A-21BC-47A8-AE91-E26E7FC902E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825980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322E5-CB30-478B-9B0E-4DD79FCAB90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33144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6BC17-77E5-4230-BA1D-77060DFAFD3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45035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8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4" y="1878808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69420-EBD4-4B1C-9998-20A54FFAD00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1321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4CD6D-2E9B-4A16-A15C-B2782467D834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18302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64F3D-7528-4A13-A88E-3A10A698CC5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16882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38633-E19E-499A-84D4-5699B1CAC724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89125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2A24-B944-460B-A388-9CE5C1B8EA6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97963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5294D5-AF01-4E87-BE9A-E9DA28FCEF1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56" r:id="rId1"/>
    <p:sldLayoutId id="2147485257" r:id="rId2"/>
    <p:sldLayoutId id="2147485258" r:id="rId3"/>
    <p:sldLayoutId id="2147485259" r:id="rId4"/>
    <p:sldLayoutId id="2147485260" r:id="rId5"/>
    <p:sldLayoutId id="2147485261" r:id="rId6"/>
    <p:sldLayoutId id="2147485262" r:id="rId7"/>
    <p:sldLayoutId id="2147485263" r:id="rId8"/>
    <p:sldLayoutId id="2147485264" r:id="rId9"/>
    <p:sldLayoutId id="2147485265" r:id="rId10"/>
    <p:sldLayoutId id="2147485266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735806"/>
            <a:ext cx="9144000" cy="4407694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162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" y="735546"/>
            <a:ext cx="2843809" cy="4407954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"/>
            <a:ext cx="9144000" cy="73580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0638" y="2662238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2864445" y="1750629"/>
            <a:ext cx="6300192" cy="102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lIns="102361" tIns="51180" rIns="102361" bIns="51180"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2">
                  <a:lumMod val="40000"/>
                  <a:lumOff val="60000"/>
                </a:schemeClr>
              </a:extrusion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000" dirty="0"/>
              <a:t>Основные показатели надзорной деятельности отдела государственного энергетического надзора по Тверской </a:t>
            </a:r>
            <a:r>
              <a:rPr lang="ru-RU" sz="2000" dirty="0" smtClean="0"/>
              <a:t>области </a:t>
            </a:r>
            <a:r>
              <a:rPr lang="en-US" sz="2000" dirty="0" smtClean="0">
                <a:ea typeface="Times New Roman" panose="02020603050405020304" pitchFamily="18" charset="0"/>
              </a:rPr>
              <a:t>I </a:t>
            </a:r>
            <a:r>
              <a:rPr lang="ru-RU" sz="2000" dirty="0">
                <a:ea typeface="Times New Roman" panose="02020603050405020304" pitchFamily="18" charset="0"/>
              </a:rPr>
              <a:t>квартал </a:t>
            </a:r>
            <a:r>
              <a:rPr lang="ru-RU" sz="2000" dirty="0" smtClean="0">
                <a:ea typeface="Times New Roman" panose="02020603050405020304" pitchFamily="18" charset="0"/>
              </a:rPr>
              <a:t>2026 </a:t>
            </a:r>
            <a:r>
              <a:rPr lang="ru-RU" sz="2000" dirty="0">
                <a:ea typeface="Times New Roman" panose="02020603050405020304" pitchFamily="18" charset="0"/>
              </a:rPr>
              <a:t>года</a:t>
            </a:r>
            <a:endParaRPr lang="ru-RU" sz="2000" dirty="0"/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1835696" y="4443958"/>
            <a:ext cx="8464550" cy="59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r>
              <a:rPr lang="ru-RU" sz="1600" dirty="0" smtClean="0"/>
              <a:t>24 июня 2026 </a:t>
            </a:r>
            <a:r>
              <a:rPr lang="ru-RU" sz="1600" dirty="0"/>
              <a:t>года</a:t>
            </a:r>
          </a:p>
          <a:p>
            <a:pPr algn="ctr">
              <a:defRPr/>
            </a:pPr>
            <a:r>
              <a:rPr lang="ru-RU" sz="1600" dirty="0"/>
              <a:t>г. </a:t>
            </a:r>
            <a:r>
              <a:rPr lang="ru-RU" sz="1600" dirty="0" smtClean="0"/>
              <a:t>Тверь</a:t>
            </a:r>
            <a:endParaRPr lang="ru-RU" sz="1600" dirty="0"/>
          </a:p>
        </p:txBody>
      </p:sp>
      <p:sp>
        <p:nvSpPr>
          <p:cNvPr id="4106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35806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4112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682" y="2458505"/>
            <a:ext cx="2519363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1</a:t>
            </a:fld>
            <a:endParaRPr lang="en-US" alt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8CF3FDA-5A7E-43F3-8092-84BE47E03A40}"/>
              </a:ext>
            </a:extLst>
          </p:cNvPr>
          <p:cNvSpPr txBox="1"/>
          <p:nvPr/>
        </p:nvSpPr>
        <p:spPr>
          <a:xfrm>
            <a:off x="3206229" y="267439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Ковтунов Илья Вячеславович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2" r="3498" b="1"/>
          <a:stretch/>
        </p:blipFill>
        <p:spPr>
          <a:xfrm>
            <a:off x="158682" y="939540"/>
            <a:ext cx="2537993" cy="11676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5" y="3811220"/>
            <a:ext cx="2678045" cy="100756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2225" y="2650333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7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2915816" y="0"/>
            <a:ext cx="62281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Общее количество поднадзорных объектов по направлению государственного энергетического надзора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395536" y="915566"/>
            <a:ext cx="87484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>
                <a:solidFill>
                  <a:srgbClr val="0070C0"/>
                </a:solidFill>
              </a:rPr>
              <a:t>Всего на территории Тверской области </a:t>
            </a:r>
            <a:r>
              <a:rPr lang="ru-RU" sz="2000" dirty="0" smtClean="0">
                <a:solidFill>
                  <a:srgbClr val="0070C0"/>
                </a:solidFill>
              </a:rPr>
              <a:t>1148 </a:t>
            </a:r>
            <a:r>
              <a:rPr lang="ru-RU" sz="2000" u="none" strike="noStrike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u="none" strike="noStrike" dirty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поднадзорных </a:t>
            </a:r>
            <a:r>
              <a:rPr lang="ru-RU" sz="2000" u="none" strike="noStrike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организаций, из них:</a:t>
            </a: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высокой категории риска </a:t>
            </a:r>
            <a:r>
              <a:rPr lang="ru-RU" sz="2000" dirty="0">
                <a:solidFill>
                  <a:srgbClr val="0070C0"/>
                </a:solidFill>
              </a:rPr>
              <a:t>– </a:t>
            </a:r>
            <a:r>
              <a:rPr lang="ru-RU" sz="2000" dirty="0" smtClean="0">
                <a:solidFill>
                  <a:srgbClr val="0070C0"/>
                </a:solidFill>
              </a:rPr>
              <a:t>16</a:t>
            </a: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u="none" strike="noStrike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значительной категории риска – 9</a:t>
            </a: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>
                <a:solidFill>
                  <a:srgbClr val="0070C0"/>
                </a:solidFill>
              </a:rPr>
              <a:t>с</a:t>
            </a:r>
            <a:r>
              <a:rPr lang="ru-RU" sz="2000" dirty="0" smtClean="0">
                <a:solidFill>
                  <a:srgbClr val="0070C0"/>
                </a:solidFill>
              </a:rPr>
              <a:t>редней категории </a:t>
            </a:r>
            <a:r>
              <a:rPr lang="ru-RU" sz="2000" dirty="0">
                <a:solidFill>
                  <a:srgbClr val="0070C0"/>
                </a:solidFill>
              </a:rPr>
              <a:t>риска </a:t>
            </a:r>
            <a:r>
              <a:rPr lang="ru-RU" sz="2000" dirty="0" smtClean="0">
                <a:solidFill>
                  <a:srgbClr val="0070C0"/>
                </a:solidFill>
              </a:rPr>
              <a:t>– 175</a:t>
            </a: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умеренной </a:t>
            </a:r>
            <a:r>
              <a:rPr lang="ru-RU" sz="2000" dirty="0">
                <a:solidFill>
                  <a:srgbClr val="0070C0"/>
                </a:solidFill>
              </a:rPr>
              <a:t>категории риска </a:t>
            </a:r>
            <a:r>
              <a:rPr lang="ru-RU" sz="2000" dirty="0" smtClean="0">
                <a:solidFill>
                  <a:srgbClr val="0070C0"/>
                </a:solidFill>
              </a:rPr>
              <a:t>– 819</a:t>
            </a: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низкой </a:t>
            </a:r>
            <a:r>
              <a:rPr lang="ru-RU" sz="2000" dirty="0">
                <a:solidFill>
                  <a:srgbClr val="0070C0"/>
                </a:solidFill>
              </a:rPr>
              <a:t>категории риска – </a:t>
            </a:r>
            <a:r>
              <a:rPr lang="ru-RU" sz="2000" dirty="0" smtClean="0">
                <a:solidFill>
                  <a:srgbClr val="0070C0"/>
                </a:solidFill>
              </a:rPr>
              <a:t>129</a:t>
            </a:r>
            <a:endParaRPr lang="ru-RU" sz="2000" dirty="0">
              <a:solidFill>
                <a:srgbClr val="0070C0"/>
              </a:solidFill>
            </a:endParaRP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endParaRPr lang="ru-RU" sz="2000" dirty="0" smtClean="0">
              <a:solidFill>
                <a:srgbClr val="0070C0"/>
              </a:solidFill>
            </a:endParaRP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endParaRPr lang="ru-RU" sz="2000" dirty="0">
              <a:solidFill>
                <a:srgbClr val="0070C0"/>
              </a:solidFill>
            </a:endParaRPr>
          </a:p>
          <a:p>
            <a:pPr>
              <a:lnSpc>
                <a:spcPts val="3200"/>
              </a:lnSpc>
              <a:buClr>
                <a:srgbClr val="3366FF"/>
              </a:buCl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 </a:t>
            </a:r>
            <a:endParaRPr lang="ru-RU" sz="2000" u="none" strike="noStrike" dirty="0">
              <a:solidFill>
                <a:srgbClr val="0070C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z="1400" smtClean="0"/>
              <a:pPr>
                <a:defRPr/>
              </a:pPr>
              <a:t>2</a:t>
            </a:fld>
            <a:endParaRPr lang="en-US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439654883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2225" y="2650333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7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2915816" y="195486"/>
            <a:ext cx="6228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/>
              <a:t>Количество проведённых проверок</a:t>
            </a:r>
            <a:endParaRPr lang="ru-RU" altLang="ru-RU" dirty="0"/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281637443"/>
              </p:ext>
            </p:extLst>
          </p:nvPr>
        </p:nvGraphicFramePr>
        <p:xfrm>
          <a:off x="695296" y="743967"/>
          <a:ext cx="8053168" cy="413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3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423415236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2225" y="2650333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7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2915816" y="0"/>
            <a:ext cx="62281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800" dirty="0">
                <a:solidFill>
                  <a:srgbClr val="0000BF"/>
                </a:solidFill>
              </a:rPr>
              <a:t>Основные нарушения, выявленные при подготовке к работе в осенне-зимний период: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z="1400" smtClean="0"/>
              <a:pPr>
                <a:defRPr/>
              </a:pPr>
              <a:t>4</a:t>
            </a:fld>
            <a:endParaRPr lang="en-US" altLang="ru-RU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B5F8918-42D6-4552-BF36-8B8F998E5254}"/>
              </a:ext>
            </a:extLst>
          </p:cNvPr>
          <p:cNvSpPr txBox="1"/>
          <p:nvPr/>
        </p:nvSpPr>
        <p:spPr>
          <a:xfrm>
            <a:off x="22225" y="734786"/>
            <a:ext cx="9036496" cy="137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400" dirty="0">
                <a:solidFill>
                  <a:srgbClr val="0000BF"/>
                </a:solidFill>
              </a:rPr>
              <a:t>Основные </a:t>
            </a:r>
            <a:r>
              <a:rPr lang="ru-RU" altLang="ru-RU" sz="1400" dirty="0" smtClean="0">
                <a:solidFill>
                  <a:srgbClr val="0000BF"/>
                </a:solidFill>
              </a:rPr>
              <a:t>причины </a:t>
            </a:r>
            <a:r>
              <a:rPr lang="ru-RU" altLang="ru-RU" sz="1400" dirty="0">
                <a:solidFill>
                  <a:srgbClr val="0000BF"/>
                </a:solidFill>
              </a:rPr>
              <a:t>неготовности муниципальных </a:t>
            </a:r>
            <a:r>
              <a:rPr lang="ru-RU" altLang="ru-RU" sz="1400" dirty="0" smtClean="0">
                <a:solidFill>
                  <a:srgbClr val="0000BF"/>
                </a:solidFill>
              </a:rPr>
              <a:t>образований, установленные при </a:t>
            </a:r>
            <a:r>
              <a:rPr lang="ru-RU" altLang="ru-RU" sz="1400" dirty="0">
                <a:solidFill>
                  <a:srgbClr val="0000BF"/>
                </a:solidFill>
              </a:rPr>
              <a:t>подготовке </a:t>
            </a:r>
            <a:r>
              <a:rPr lang="ru-RU" altLang="ru-RU" sz="1400" dirty="0" smtClean="0">
                <a:solidFill>
                  <a:srgbClr val="0000BF"/>
                </a:solidFill>
              </a:rPr>
              <a:t>к </a:t>
            </a:r>
            <a:r>
              <a:rPr lang="ru-RU" altLang="ru-RU" sz="1400" dirty="0">
                <a:solidFill>
                  <a:srgbClr val="0000BF"/>
                </a:solidFill>
              </a:rPr>
              <a:t>работе в осенне-зимний период:</a:t>
            </a:r>
          </a:p>
          <a:p>
            <a:pPr marL="342900" lvl="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</a:rPr>
              <a:t>не </a:t>
            </a:r>
            <a:r>
              <a:rPr lang="ru-RU" sz="1400" dirty="0">
                <a:solidFill>
                  <a:srgbClr val="000000"/>
                </a:solidFill>
              </a:rPr>
              <a:t>актуализирована </a:t>
            </a:r>
            <a:r>
              <a:rPr lang="ru-RU" sz="1400" dirty="0" smtClean="0">
                <a:solidFill>
                  <a:srgbClr val="000000"/>
                </a:solidFill>
              </a:rPr>
              <a:t>схема теплоснабжения;</a:t>
            </a:r>
            <a:r>
              <a:rPr lang="ru-RU" sz="1600" dirty="0" smtClean="0"/>
              <a:t> </a:t>
            </a:r>
            <a:endParaRPr lang="ru-RU" sz="1600" dirty="0">
              <a:highlight>
                <a:srgbClr val="FFFF00"/>
              </a:highlight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</a:rPr>
              <a:t>не </a:t>
            </a:r>
            <a:r>
              <a:rPr lang="ru-RU" sz="1400" dirty="0">
                <a:solidFill>
                  <a:srgbClr val="000000"/>
                </a:solidFill>
              </a:rPr>
              <a:t>проведена оценка обеспечения готовности к отопительному периоду 2025-2026 гг. теплоснабжающих </a:t>
            </a:r>
            <a:r>
              <a:rPr lang="ru-RU" sz="1400" dirty="0" smtClean="0">
                <a:solidFill>
                  <a:srgbClr val="000000"/>
                </a:solidFill>
              </a:rPr>
              <a:t>организаций.</a:t>
            </a:r>
            <a:r>
              <a:rPr lang="ru-RU" sz="1600" dirty="0" smtClean="0"/>
              <a:t> </a:t>
            </a:r>
            <a:endParaRPr lang="ru-RU" sz="1600" dirty="0"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4A58BD7-5DD3-4611-A444-3A7748B0453A}"/>
              </a:ext>
            </a:extLst>
          </p:cNvPr>
          <p:cNvSpPr txBox="1"/>
          <p:nvPr/>
        </p:nvSpPr>
        <p:spPr>
          <a:xfrm>
            <a:off x="75455" y="2442449"/>
            <a:ext cx="903649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1400" dirty="0">
                <a:solidFill>
                  <a:srgbClr val="FF0000"/>
                </a:solidFill>
              </a:rPr>
              <a:t>Основные нарушения выявленные при подготовке предприятий в сфере теплоснабжения к работе в осенне-зимний период:</a:t>
            </a:r>
          </a:p>
          <a:p>
            <a:pPr marL="342900" indent="-342900" algn="just">
              <a:lnSpc>
                <a:spcPct val="150000"/>
              </a:lnSpc>
              <a:buFont typeface="Times New Roman" panose="02020603050405020304" pitchFamily="18" charset="0"/>
              <a:buChar char="­"/>
              <a:tabLst>
                <a:tab pos="450215" algn="l"/>
                <a:tab pos="630555" algn="l"/>
              </a:tabLst>
            </a:pPr>
            <a:r>
              <a:rPr lang="ru-RU" sz="1400" dirty="0">
                <a:ea typeface="Calibri" panose="020F0502020204030204" pitchFamily="34" charset="0"/>
              </a:rPr>
              <a:t>отсутствие лицензии по эксплуатации взрывопожароопасных и химически опасных производственных объектов I, II и III классов опасности и объектов ОПО в адресном </a:t>
            </a:r>
            <a:r>
              <a:rPr lang="ru-RU" sz="1400" dirty="0" smtClean="0">
                <a:ea typeface="Calibri" panose="020F0502020204030204" pitchFamily="34" charset="0"/>
              </a:rPr>
              <a:t>перечне;</a:t>
            </a:r>
            <a:endParaRPr lang="ru-RU" sz="1400" dirty="0"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Times New Roman" panose="02020603050405020304" pitchFamily="18" charset="0"/>
              <a:buChar char="­"/>
              <a:tabLst>
                <a:tab pos="450215" algn="l"/>
                <a:tab pos="630555" algn="l"/>
              </a:tabLst>
            </a:pPr>
            <a:r>
              <a:rPr lang="ru-RU" sz="1400" dirty="0">
                <a:ea typeface="Calibri" panose="020F0502020204030204" pitchFamily="34" charset="0"/>
              </a:rPr>
              <a:t>эксплуатация теплоэнергетического оборудования сверх ресурса </a:t>
            </a:r>
            <a:r>
              <a:rPr lang="ru-RU" sz="1400" dirty="0" smtClean="0">
                <a:ea typeface="Calibri" panose="020F0502020204030204" pitchFamily="34" charset="0"/>
              </a:rPr>
              <a:t>без </a:t>
            </a:r>
            <a:r>
              <a:rPr lang="ru-RU" sz="1400" dirty="0">
                <a:ea typeface="Calibri" panose="020F0502020204030204" pitchFamily="34" charset="0"/>
              </a:rPr>
              <a:t>подтверждения проведения мероприятий по продлению срока их </a:t>
            </a:r>
            <a:r>
              <a:rPr lang="ru-RU" sz="1400" dirty="0" smtClean="0">
                <a:ea typeface="Calibri" panose="020F0502020204030204" pitchFamily="34" charset="0"/>
              </a:rPr>
              <a:t>эксплуатации</a:t>
            </a:r>
            <a:r>
              <a:rPr lang="ru-RU" sz="1400" dirty="0"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5945558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2225" y="2650333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7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2843213" y="0"/>
            <a:ext cx="63007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/>
              <a:t>Оценка готовности муниципальных образований Центрального управления к осенне-зимнему периоду   </a:t>
            </a:r>
            <a:r>
              <a:rPr lang="ru-RU" altLang="ru-RU" sz="1600" dirty="0" smtClean="0"/>
              <a:t>2025 </a:t>
            </a:r>
            <a:r>
              <a:rPr lang="ru-RU" altLang="ru-RU" sz="1600" dirty="0"/>
              <a:t>– </a:t>
            </a:r>
            <a:r>
              <a:rPr lang="ru-RU" altLang="ru-RU" sz="1600" dirty="0" smtClean="0"/>
              <a:t>2026 </a:t>
            </a:r>
            <a:r>
              <a:rPr lang="ru-RU" altLang="ru-RU" sz="1600" dirty="0"/>
              <a:t>гг.</a:t>
            </a:r>
          </a:p>
          <a:p>
            <a:pPr algn="ctr"/>
            <a:endParaRPr lang="ru-RU" altLang="ru-RU" dirty="0"/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5</a:t>
            </a:fld>
            <a:endParaRPr lang="en-US" altLang="ru-RU" dirty="0"/>
          </a:p>
        </p:txBody>
      </p:sp>
      <p:graphicFrame>
        <p:nvGraphicFramePr>
          <p:cNvPr id="14" name="Объект 4">
            <a:extLst>
              <a:ext uri="{FF2B5EF4-FFF2-40B4-BE49-F238E27FC236}">
                <a16:creationId xmlns="" xmlns:a16="http://schemas.microsoft.com/office/drawing/2014/main" id="{5197B993-7453-449B-B8A8-0FD3674DB1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673690"/>
              </p:ext>
            </p:extLst>
          </p:nvPr>
        </p:nvGraphicFramePr>
        <p:xfrm>
          <a:off x="2411760" y="978464"/>
          <a:ext cx="4874319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8646414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43000" y="1"/>
            <a:ext cx="6858000" cy="73580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159669" y="2650331"/>
            <a:ext cx="6858000" cy="3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76771" tIns="38385" rIns="76771" bIns="38385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pic>
        <p:nvPicPr>
          <p:cNvPr id="11269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2" y="44054"/>
            <a:ext cx="557213" cy="62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11"/>
          <p:cNvSpPr txBox="1">
            <a:spLocks noChangeArrowheads="1"/>
          </p:cNvSpPr>
          <p:nvPr/>
        </p:nvSpPr>
        <p:spPr bwMode="auto">
          <a:xfrm>
            <a:off x="3251598" y="0"/>
            <a:ext cx="47494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аварийности и травматизма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Тверской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области на период с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2022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2026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гг.  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3000" y="1"/>
            <a:ext cx="2132410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43000" y="735807"/>
            <a:ext cx="6858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810941" y="111990"/>
            <a:ext cx="1313259" cy="53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7" tIns="27004" rIns="54007" bIns="27004">
            <a:spAutoFit/>
          </a:bodyPr>
          <a:lstStyle/>
          <a:p>
            <a:pPr algn="ctr"/>
            <a:r>
              <a:rPr lang="ru-RU" altLang="ru-RU" sz="1050" dirty="0"/>
              <a:t>РОСТЕХНАДЗОР</a:t>
            </a:r>
          </a:p>
          <a:p>
            <a:pPr algn="ctr"/>
            <a:r>
              <a:rPr lang="ru-RU" altLang="ru-RU" sz="1050" dirty="0"/>
              <a:t>Центральное Управление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6</a:t>
            </a:fld>
            <a:endParaRPr lang="en-US" altLang="ru-RU"/>
          </a:p>
        </p:txBody>
      </p:sp>
      <p:graphicFrame>
        <p:nvGraphicFramePr>
          <p:cNvPr id="14" name="Объект 4">
            <a:extLst>
              <a:ext uri="{FF2B5EF4-FFF2-40B4-BE49-F238E27FC236}">
                <a16:creationId xmlns="" xmlns:a16="http://schemas.microsoft.com/office/drawing/2014/main" id="{3A1CCB20-6DC6-41D7-B7AB-A314E0D963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92203"/>
              </p:ext>
            </p:extLst>
          </p:nvPr>
        </p:nvGraphicFramePr>
        <p:xfrm>
          <a:off x="1223962" y="800101"/>
          <a:ext cx="4006249" cy="400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3">
            <a:extLst>
              <a:ext uri="{FF2B5EF4-FFF2-40B4-BE49-F238E27FC236}">
                <a16:creationId xmlns="" xmlns:a16="http://schemas.microsoft.com/office/drawing/2014/main" id="{15ACD80D-077B-43E9-BD98-134908965F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216366"/>
              </p:ext>
            </p:extLst>
          </p:nvPr>
        </p:nvGraphicFramePr>
        <p:xfrm>
          <a:off x="5220072" y="735807"/>
          <a:ext cx="2662535" cy="4155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43000" y="1"/>
            <a:ext cx="6858000" cy="73580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159669" y="2650331"/>
            <a:ext cx="6858000" cy="3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76771" tIns="38385" rIns="76771" bIns="38385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pic>
        <p:nvPicPr>
          <p:cNvPr id="11269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2" y="44054"/>
            <a:ext cx="557213" cy="62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11"/>
          <p:cNvSpPr txBox="1">
            <a:spLocks noChangeArrowheads="1"/>
          </p:cNvSpPr>
          <p:nvPr/>
        </p:nvSpPr>
        <p:spPr bwMode="auto">
          <a:xfrm>
            <a:off x="3251598" y="0"/>
            <a:ext cx="47494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Проверка </a:t>
            </a:r>
            <a:r>
              <a:rPr lang="ru-RU" sz="1600" dirty="0"/>
              <a:t>знаний требований охраны труда и других нормативных документов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3000" y="1"/>
            <a:ext cx="2132410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43000" y="735807"/>
            <a:ext cx="6858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810941" y="111990"/>
            <a:ext cx="1313259" cy="53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7" tIns="27004" rIns="54007" bIns="27004">
            <a:spAutoFit/>
          </a:bodyPr>
          <a:lstStyle/>
          <a:p>
            <a:pPr algn="ctr"/>
            <a:r>
              <a:rPr lang="ru-RU" altLang="ru-RU" sz="1050" dirty="0"/>
              <a:t>РОСТЕХНАДЗОР</a:t>
            </a:r>
          </a:p>
          <a:p>
            <a:pPr algn="ctr"/>
            <a:r>
              <a:rPr lang="ru-RU" altLang="ru-RU" sz="1050" dirty="0"/>
              <a:t>Центральное Управление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7</a:t>
            </a:fld>
            <a:endParaRPr lang="en-US" altLang="ru-RU"/>
          </a:p>
        </p:txBody>
      </p:sp>
      <p:graphicFrame>
        <p:nvGraphicFramePr>
          <p:cNvPr id="11264" name="Диаграмма 11263"/>
          <p:cNvGraphicFramePr/>
          <p:nvPr>
            <p:extLst>
              <p:ext uri="{D42A27DB-BD31-4B8C-83A1-F6EECF244321}">
                <p14:modId xmlns:p14="http://schemas.microsoft.com/office/powerpoint/2010/main" val="2988554530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2993375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7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9" name="TextBox 6"/>
          <p:cNvSpPr txBox="1">
            <a:spLocks noChangeArrowheads="1"/>
          </p:cNvSpPr>
          <p:nvPr/>
        </p:nvSpPr>
        <p:spPr bwMode="auto">
          <a:xfrm>
            <a:off x="827584" y="0"/>
            <a:ext cx="1751012" cy="71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sz="1400" dirty="0"/>
              <a:t>РОСТЕХНАДЗОР</a:t>
            </a:r>
          </a:p>
          <a:p>
            <a:pPr algn="ctr"/>
            <a:r>
              <a:rPr lang="ru-RU" altLang="ru-RU" sz="1400" dirty="0"/>
              <a:t>Центральное Управление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8316416" y="4882852"/>
            <a:ext cx="827584" cy="260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56" y="735806"/>
            <a:ext cx="9144000" cy="4407694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162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0638" y="2662237"/>
            <a:ext cx="9144000" cy="3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19" name="TextBox 11"/>
          <p:cNvSpPr txBox="1">
            <a:spLocks noChangeArrowheads="1"/>
          </p:cNvSpPr>
          <p:nvPr/>
        </p:nvSpPr>
        <p:spPr bwMode="auto">
          <a:xfrm>
            <a:off x="3501805" y="0"/>
            <a:ext cx="47816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/>
              <a:t>Ковтунов Илья Вячеславович</a:t>
            </a:r>
            <a:endParaRPr lang="ru-RU" altLang="ru-RU" sz="2000" dirty="0"/>
          </a:p>
          <a:p>
            <a:pPr algn="ctr"/>
            <a:r>
              <a:rPr lang="ru-RU" altLang="ru-RU" sz="1200" dirty="0"/>
              <a:t>Отдел государственного энергетического </a:t>
            </a:r>
            <a:r>
              <a:rPr lang="ru-RU" altLang="ru-RU" sz="1200" dirty="0" smtClean="0"/>
              <a:t>надзора по Тверской </a:t>
            </a:r>
            <a:r>
              <a:rPr lang="ru-RU" altLang="ru-RU" sz="1200" dirty="0"/>
              <a:t>области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5D9A-21BC-47A8-AE91-E26E7FC902E8}" type="slidenum">
              <a:rPr lang="en-US" altLang="ru-RU" smtClean="0"/>
              <a:pPr>
                <a:defRPr/>
              </a:pPr>
              <a:t>8</a:t>
            </a:fld>
            <a:endParaRPr lang="en-US" altLang="ru-RU" dirty="0"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37698</TotalTime>
  <Words>284</Words>
  <Application>Microsoft Office PowerPoint</Application>
  <PresentationFormat>Экран (16:9)</PresentationFormat>
  <Paragraphs>69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user</cp:lastModifiedBy>
  <cp:revision>3078</cp:revision>
  <cp:lastPrinted>2019-06-20T15:32:15Z</cp:lastPrinted>
  <dcterms:created xsi:type="dcterms:W3CDTF">2000-02-02T11:29:10Z</dcterms:created>
  <dcterms:modified xsi:type="dcterms:W3CDTF">2026-06-01T07:29:25Z</dcterms:modified>
</cp:coreProperties>
</file>